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14"/>
  </p:notesMasterIdLst>
  <p:sldIdLst>
    <p:sldId id="260" r:id="rId2"/>
    <p:sldId id="270" r:id="rId3"/>
    <p:sldId id="262" r:id="rId4"/>
    <p:sldId id="266" r:id="rId5"/>
    <p:sldId id="269" r:id="rId6"/>
    <p:sldId id="271" r:id="rId7"/>
    <p:sldId id="272" r:id="rId8"/>
    <p:sldId id="273" r:id="rId9"/>
    <p:sldId id="274" r:id="rId10"/>
    <p:sldId id="275" r:id="rId11"/>
    <p:sldId id="276" r:id="rId12"/>
    <p:sldId id="277" r:id="rId13"/>
  </p:sldIdLst>
  <p:sldSz cx="12192000" cy="6858000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182" y="4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0DAB4-A0C8-446B-8EC7-B5593EF879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0C07D3-997C-431D-9964-387F4D82F4DB}">
      <dgm:prSet phldrT="[Текст]" custT="1"/>
      <dgm:spPr>
        <a:solidFill>
          <a:schemeClr val="accent1">
            <a:hueOff val="0"/>
            <a:satOff val="0"/>
            <a:lumOff val="0"/>
            <a:alpha val="0"/>
          </a:schemeClr>
        </a:solidFill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pPr algn="ctr"/>
          <a:r>
            <a:rPr lang="ru-RU" alt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Стратегия развития Контрольно-счетной </a:t>
          </a:r>
          <a:r>
            <a:rPr lang="ru-RU" altLang="ru-RU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палаты Липецкой области </a:t>
          </a:r>
        </a:p>
        <a:p>
          <a:pPr algn="ctr"/>
          <a:r>
            <a:rPr lang="ru-RU" altLang="ru-RU" sz="3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на период 2025 - 2030 годы</a:t>
          </a:r>
          <a:endParaRPr lang="ru-RU" altLang="ru-RU" sz="32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algn="ctr"/>
          <a:endParaRPr lang="ru-RU" altLang="ru-RU" sz="32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</dgm:t>
    </dgm:pt>
    <dgm:pt modelId="{F985B56C-00C6-4F64-A833-59EF12F7DBEA}" type="parTrans" cxnId="{ED936E79-F457-4814-8C86-6B72B1CB540F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43256D-348E-4D3A-A3F8-9C81C34CCAD8}" type="sibTrans" cxnId="{ED936E79-F457-4814-8C86-6B72B1CB540F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94802-CBC2-4AEB-8D14-C27DDEA6A28F}" type="pres">
      <dgm:prSet presAssocID="{8360DAB4-A0C8-446B-8EC7-B5593EF879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96BA58-81AA-4009-8F75-2D7A41D53BBA}" type="pres">
      <dgm:prSet presAssocID="{720C07D3-997C-431D-9964-387F4D82F4DB}" presName="parentText" presStyleLbl="node1" presStyleIdx="0" presStyleCnt="1" custScaleY="133540" custLinFactY="-316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9165D-5E82-43A6-B7D2-DD8065070E71}" type="presOf" srcId="{8360DAB4-A0C8-446B-8EC7-B5593EF8799D}" destId="{33694802-CBC2-4AEB-8D14-C27DDEA6A28F}" srcOrd="0" destOrd="0" presId="urn:microsoft.com/office/officeart/2005/8/layout/vList2"/>
    <dgm:cxn modelId="{ED936E79-F457-4814-8C86-6B72B1CB540F}" srcId="{8360DAB4-A0C8-446B-8EC7-B5593EF8799D}" destId="{720C07D3-997C-431D-9964-387F4D82F4DB}" srcOrd="0" destOrd="0" parTransId="{F985B56C-00C6-4F64-A833-59EF12F7DBEA}" sibTransId="{4F43256D-348E-4D3A-A3F8-9C81C34CCAD8}"/>
    <dgm:cxn modelId="{46C90194-32EF-4060-82F2-BFA63B48D85D}" type="presOf" srcId="{720C07D3-997C-431D-9964-387F4D82F4DB}" destId="{9096BA58-81AA-4009-8F75-2D7A41D53BBA}" srcOrd="0" destOrd="0" presId="urn:microsoft.com/office/officeart/2005/8/layout/vList2"/>
    <dgm:cxn modelId="{7C622503-1DA1-44C2-8A3F-1D51B302604C}" type="presParOf" srcId="{33694802-CBC2-4AEB-8D14-C27DDEA6A28F}" destId="{9096BA58-81AA-4009-8F75-2D7A41D53B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6BA58-81AA-4009-8F75-2D7A41D53BBA}">
      <dsp:nvSpPr>
        <dsp:cNvPr id="0" name=""/>
        <dsp:cNvSpPr/>
      </dsp:nvSpPr>
      <dsp:spPr>
        <a:xfrm>
          <a:off x="0" y="275482"/>
          <a:ext cx="8894147" cy="7336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Стратегия развития Контрольно-счетной </a:t>
          </a:r>
          <a:r>
            <a:rPr lang="ru-RU" altLang="ru-RU" sz="32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палаты Липецкой области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3200" b="1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rPr>
            <a:t>на период 2025 - 2030 годы</a:t>
          </a:r>
          <a:endParaRPr lang="ru-RU" altLang="ru-RU" sz="32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altLang="ru-RU" sz="32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ea typeface="Verdana" panose="020B0604030504040204" pitchFamily="34" charset="0"/>
            <a:cs typeface="Times New Roman" panose="02020603050405020304" pitchFamily="18" charset="0"/>
          </a:endParaRPr>
        </a:p>
      </dsp:txBody>
      <dsp:txXfrm>
        <a:off x="35812" y="311294"/>
        <a:ext cx="8822523" cy="6619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F0E6-1E4B-423C-B8B7-AE6E6E4A5A6A}" type="datetimeFigureOut">
              <a:rPr lang="ru-RU" smtClean="0"/>
              <a:t>01.10.2025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F77E0-AC46-42F6-80C9-AB5E0086BF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25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8026A-463D-4A8A-A8F5-BC24A2BED1E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9135A-2CFC-41B0-91E8-C4263810E38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891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D9DF8-0527-4EC3-B6C9-F3A2327128C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460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5041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99430-01F8-4578-82A4-09FE0D39AD9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97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03FCD-B1F3-4955-B787-646FCE9B1A2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0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7FECF-7329-41DE-B2FA-3C20332A5AE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642A2D-8DB1-49FE-A7D8-78CAC40FBC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8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7B273-8277-47E3-8319-4ABA7FA4820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81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FB82C-EAAD-44C9-8A9D-E019286C491C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66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9AFD8-A658-411D-A9C5-7EE2A076186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328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18440-7D3D-43FB-8543-607C0D78F09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87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17F81-7909-4C87-AA26-0A5700631BE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01.10.2025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968C9-617B-4FAF-A2BF-E46B36495AB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43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.png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9114" y="0"/>
            <a:ext cx="12182885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114" y="479253"/>
            <a:ext cx="1244040" cy="1244040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86467444"/>
              </p:ext>
            </p:extLst>
          </p:nvPr>
        </p:nvGraphicFramePr>
        <p:xfrm>
          <a:off x="890823" y="3004301"/>
          <a:ext cx="8894147" cy="2418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583" y="5530753"/>
            <a:ext cx="893855" cy="89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491168" y="94161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7000"/>
                    </a14:imgEffect>
                    <a14:imgEffect>
                      <a14:colorTemperature colorTemp="3237"/>
                    </a14:imgEffect>
                    <a14:imgEffect>
                      <a14:saturation sat="10000"/>
                    </a14:imgEffect>
                    <a14:imgEffect>
                      <a14:brightnessContrast bright="10000" contrast="-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6134" y="-623145"/>
            <a:ext cx="9981009" cy="6654006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92" name="Прямоугольник 91"/>
          <p:cNvSpPr/>
          <p:nvPr/>
        </p:nvSpPr>
        <p:spPr>
          <a:xfrm>
            <a:off x="299189" y="172195"/>
            <a:ext cx="4885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ОБЩЕСИСТЕМНЫЕ НАПРАВЛЕНИЯ РАЗВИТИЯ КСП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581025" y="985237"/>
            <a:ext cx="9069882" cy="5550713"/>
          </a:xfrm>
          <a:prstGeom prst="roundRect">
            <a:avLst/>
          </a:prstGeom>
          <a:solidFill>
            <a:schemeClr val="bg2">
              <a:lumMod val="75000"/>
              <a:alpha val="37000"/>
            </a:schemeClr>
          </a:solidFill>
          <a:effectLst>
            <a:softEdge rad="5461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Внедрение и развитие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цифровых технологий государственного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аудита</a:t>
            </a:r>
          </a:p>
          <a:p>
            <a:pPr indent="447675" algn="just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2.1. Продолжение процесса подключения КСП к информационным системам органов государственной власти, способствующего повышению доли аудита, проводимого дистанционно, сокращению количества и объемов запрашиваемых документов и сведений, увеличению пространства контроля (аудита) и рациональному использованию трудовых, финансовых и материальных ресурсов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Развитие внутренних информационных технологий КСП для организации и учета результатов внешнего государственного финансового контроля, включая автоматизацию базовых процессов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Внедрение цифровых подходов к проведению контроля (аудита), получение и использование качественных данных, применение современных цифровых технологий, аналитических инструментов и методов, в том числе использование искусственного интеллекта.</a:t>
            </a:r>
          </a:p>
        </p:txBody>
      </p:sp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3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491168" y="94161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7000"/>
                    </a14:imgEffect>
                    <a14:imgEffect>
                      <a14:brightnessContrast contrast="-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880"/>
            <a:ext cx="6981825" cy="3899175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299189" y="172195"/>
            <a:ext cx="4885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ОБЩЕСИСТЕМНЫЕ НАПРАВЛЕНИЯ РАЗВИТИЯ КСП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444951" y="2126598"/>
            <a:ext cx="10028042" cy="4140543"/>
          </a:xfrm>
          <a:prstGeom prst="roundRect">
            <a:avLst/>
          </a:prstGeom>
          <a:solidFill>
            <a:schemeClr val="bg2">
              <a:lumMod val="50000"/>
              <a:alpha val="26000"/>
            </a:schemeClr>
          </a:solidFill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Развитие внутренней системы управления и кадрового обеспечения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3.1. Развитие системного подхода к управлению кадрами, основанного на модели компетенций. Осуществление подбора, оценки и развития сотрудников с учетом модели компетенций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Развитие возможностей для непрерывного обучения и профессионального роста сотрудников, расширения их компетенций (в том числе цифровых) в соответствии со стратегическими приоритетами КСП.</a:t>
            </a:r>
          </a:p>
        </p:txBody>
      </p:sp>
    </p:spTree>
    <p:extLst>
      <p:ext uri="{BB962C8B-B14F-4D97-AF65-F5344CB8AC3E}">
        <p14:creationId xmlns:p14="http://schemas.microsoft.com/office/powerpoint/2010/main" val="64561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491168" y="94161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4000"/>
                    </a14:imgEffect>
                    <a14:imgEffect>
                      <a14:brightnessContrast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3" y="-358810"/>
            <a:ext cx="7862370" cy="4331369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299189" y="172195"/>
            <a:ext cx="4885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ОБЩЕСИСТЕМНЫЕ НАПРАВЛЕНИЯ РАЗВИТИЯ КСП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605583" y="2779656"/>
            <a:ext cx="9215119" cy="3447815"/>
          </a:xfrm>
          <a:prstGeom prst="roundRect">
            <a:avLst/>
          </a:prstGeom>
          <a:solidFill>
            <a:schemeClr val="bg2">
              <a:lumMod val="75000"/>
              <a:alpha val="55000"/>
            </a:schemeClr>
          </a:solidFill>
          <a:effectLst>
            <a:softEdge rad="381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Развитие сотрудничества и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</a:p>
          <a:p>
            <a:pPr indent="447675" algn="just"/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4.1. Совершенствование взаимодействия КСП с органами государственной власти области (взаимное участие в мероприятиях сторон, проведение рабочих встреч, совещаний, обмен информацией, в том числе с целью определения наиболее актуальных проблем развития региона, повышения степени реализуемости предложений, рекомендаций и требований КСП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indent="447675"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4.2. Развитие взаимодействия с правоохранительными органами, прокуратурой области и другими контролирующими органами области, в том числе для повышения качества реализации результатов деятельности КСП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4.3. Совершенствование взаимодействия с институтами гражданского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246317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2251" t="19034" r="39362" b="21120"/>
          <a:stretch/>
        </p:blipFill>
        <p:spPr bwMode="auto">
          <a:xfrm>
            <a:off x="3488020" y="0"/>
            <a:ext cx="8703979" cy="6858000"/>
          </a:xfrm>
          <a:prstGeom prst="rect">
            <a:avLst/>
          </a:prstGeom>
          <a:blipFill dpi="0" rotWithShape="1">
            <a:blip r:embed="rId4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5504" y="163959"/>
            <a:ext cx="9385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МИССИЯ КОНТРОЛЬНО-СЧЕТНОЙ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ПАЛАТЫ ЛИПЕЦКОЙ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ОБЛАСТИ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319" y="718902"/>
            <a:ext cx="8177936" cy="2935047"/>
          </a:xfrm>
          <a:prstGeom prst="rect">
            <a:avLst/>
          </a:prstGeom>
          <a:effectLst>
            <a:reflection blurRad="6350" stA="45000" dist="50800" dir="5400000" sy="-100000" algn="bl" rotWithShape="0"/>
          </a:effec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141632" y="3805832"/>
            <a:ext cx="9263225" cy="2263129"/>
          </a:xfrm>
          <a:prstGeom prst="roundRect">
            <a:avLst/>
          </a:prstGeom>
          <a:solidFill>
            <a:schemeClr val="lt1">
              <a:alpha val="28000"/>
            </a:schemeClr>
          </a:solidFill>
          <a:effectLst>
            <a:softEdge rad="762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Липецкой области призвана содействовать законному и эффективному управлению государственными и муниципальными ресурсами области как необходимому условию социально-экономического развития области и повышения качества жизни населения региона на основании установленных полномочий органа внешнего государственного финансового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Рисунок 80"/>
          <p:cNvPicPr/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54998" t="23375" r="30572" b="59521"/>
          <a:stretch/>
        </p:blipFill>
        <p:spPr bwMode="auto">
          <a:xfrm>
            <a:off x="241392" y="849312"/>
            <a:ext cx="5517570" cy="3608388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  <a:reflection stA="31000" endPos="65000" dist="50800" dir="5400000" sy="-100000" algn="bl" rotWithShape="0"/>
            <a:softEdge rad="1143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Рисунок 63"/>
          <p:cNvPicPr/>
          <p:nvPr/>
        </p:nvPicPr>
        <p:blipFill rotWithShape="1">
          <a:blip r:embed="rId3"/>
          <a:srcRect l="12251" t="19034" r="39362" b="21120"/>
          <a:stretch/>
        </p:blipFill>
        <p:spPr bwMode="auto">
          <a:xfrm>
            <a:off x="3491168" y="94161"/>
            <a:ext cx="8703979" cy="6858000"/>
          </a:xfrm>
          <a:prstGeom prst="rect">
            <a:avLst/>
          </a:prstGeom>
          <a:blipFill dpi="0" rotWithShape="1">
            <a:blip r:embed="rId4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299189" y="172195"/>
            <a:ext cx="24534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СТРАТЕГИЧЕСКАЯ ЦЕЛЬ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1611812" y="934024"/>
            <a:ext cx="8039095" cy="5174695"/>
          </a:xfrm>
          <a:prstGeom prst="roundRect">
            <a:avLst/>
          </a:prstGeom>
          <a:solidFill>
            <a:schemeClr val="bg2">
              <a:lumMod val="75000"/>
              <a:alpha val="28000"/>
            </a:schemeClr>
          </a:solidFill>
          <a:effectLst>
            <a:softEdge rad="3048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развития Контрольно-счетной палаты Липецкой области (далее – КСП) определяет стратегические цели и задачи развития КСП на период 2025 - 2030 годы, отражает основные направления достижения указанных целей и решения поставленных задач, учитывает основные направления Стратегии деятельности Счетной палаты Российской Федерации и документы стратегического планирования Липецкой области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развития системы внешнего государственного и муниципального финансового контроля КСП сотрудничает со Счетной палатой Российской Федерации, Советом контрольно-счетных органов при Счетной палате Российской Федерации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Стратегической целью развития КСП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совершенствование качества внешнего государственного и муниципального финансового контроля области, направленное на повышение социально-экономического эффекта деятельности КСП, с учетом современных вызовов и трансформации практик государственного управления. </a:t>
            </a:r>
          </a:p>
        </p:txBody>
      </p:sp>
    </p:spTree>
    <p:extLst>
      <p:ext uri="{BB962C8B-B14F-4D97-AF65-F5344CB8AC3E}">
        <p14:creationId xmlns:p14="http://schemas.microsoft.com/office/powerpoint/2010/main" val="26223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494135" y="42319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274842" y="350096"/>
            <a:ext cx="950448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474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1307251" y="1115014"/>
            <a:ext cx="8112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поставленной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стратегической цели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КСП планирует выполнение следующих стратегических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задач: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842" y="42319"/>
            <a:ext cx="93854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СТРАТЕГИЧЕСКИЕ ЗАДАЧИ КОНТРОЛЬНО-СЧЕТНОЙ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ПАЛАТЫ ЛИПЕЦКОЙ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ОБЛАСТИ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2585" y="2875583"/>
            <a:ext cx="8065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Содействие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и задач социально-экономического развития области, направленных на реализацию национальных целей и задач стратегического развития Российской Федерации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4076" y="2023423"/>
            <a:ext cx="8065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Выявление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системных проблем социально-экономического развития, государственного управления, использования региональных и иных ресурсов.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4076" y="3798913"/>
            <a:ext cx="80654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Повышение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востребованности предложений (рекомендаций) КСП, развитие механизмов содействия их реализации. 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9543" y="5160278"/>
            <a:ext cx="8068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Содействие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системы внешнего государственного и муниципального финансового контроля. 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1749669" y="2778369"/>
            <a:ext cx="7403123" cy="2637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1749669" y="3929896"/>
            <a:ext cx="7403123" cy="2637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1749669" y="4928072"/>
            <a:ext cx="7403123" cy="2637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3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4468101" y="-1372357"/>
            <a:ext cx="8703979" cy="8426299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16" y="171735"/>
            <a:ext cx="98075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488"/>
            <a:r>
              <a:rPr lang="ru-RU" sz="135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</a:t>
            </a:r>
            <a:endParaRPr lang="ru-RU" sz="13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2222" y="484015"/>
            <a:ext cx="950448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700" y="5919849"/>
            <a:ext cx="799979" cy="79997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9890" y="520627"/>
            <a:ext cx="5452537" cy="619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стратегических задач выделяют следующие приоритетные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9716" y="1436914"/>
            <a:ext cx="11105558" cy="5359859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-22857" y="1624703"/>
            <a:ext cx="24506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Методологическое развитие реализации полномочий по оценке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реализуемости, </a:t>
            </a: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рисков и результатов достижения целей социально-экономического развития области, предусмотренных документами стратегического планирования региона</a:t>
            </a:r>
          </a:p>
        </p:txBody>
      </p:sp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9200" y="4171834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5540" y="4371178"/>
            <a:ext cx="248875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контроля (аудита) за качеством формирования документов стратегического планирования области, в том числе за соблюдением принципов стратегического планирования и согласованностью с документами стратегического планирования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84086" y="1635084"/>
            <a:ext cx="237230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Регулярное проведение анализа реализации документов стратегического планирования области в ходе контрольных и экспертно-аналитических мероприятий, в том числе в рамках оперативного и ежегодного анализа исполнения областного бюджета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674674" y="4334560"/>
            <a:ext cx="21785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роли КСП в сфере стратегического планирования области, в том числе путем повышения качества формируемых требований, предложений (рекомендаций) и развития механизмов содействия их выполнения и реализации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-22857" y="4363228"/>
            <a:ext cx="10983631" cy="5832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234828" y="1749734"/>
            <a:ext cx="7116" cy="4764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4548121" y="1884661"/>
            <a:ext cx="11089" cy="4528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6761711" y="1792221"/>
            <a:ext cx="11341" cy="452980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02222" y="1050027"/>
            <a:ext cx="2428425" cy="355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1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71" y="2161269"/>
            <a:ext cx="1639179" cy="1169679"/>
          </a:xfrm>
          <a:prstGeom prst="rect">
            <a:avLst/>
          </a:prstGeom>
          <a:noFill/>
          <a:effectLst>
            <a:softEdge rad="279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Picture background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1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6" r="20263"/>
          <a:stretch/>
        </p:blipFill>
        <p:spPr bwMode="auto">
          <a:xfrm>
            <a:off x="4947326" y="4779783"/>
            <a:ext cx="1605435" cy="965693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Picture background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17" y="2365715"/>
            <a:ext cx="1762652" cy="1145724"/>
          </a:xfrm>
          <a:prstGeom prst="rect">
            <a:avLst/>
          </a:prstGeom>
          <a:noFill/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 flipH="1" flipV="1">
            <a:off x="8805661" y="1805217"/>
            <a:ext cx="11341" cy="452980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8644474" y="1566809"/>
            <a:ext cx="261965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охвата средств консолидированного бюджета области и глубины анализа достижения показателей задач при реализации госпрограмм области, региональных составляющих национальных проектов, декомпозированных на муниципальный уровень путем осуществления переданных полномочий по внешнему муниципальному финансовому контролю</a:t>
            </a:r>
          </a:p>
        </p:txBody>
      </p:sp>
    </p:spTree>
    <p:extLst>
      <p:ext uri="{BB962C8B-B14F-4D97-AF65-F5344CB8AC3E}">
        <p14:creationId xmlns:p14="http://schemas.microsoft.com/office/powerpoint/2010/main" val="2785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0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650847" y="119022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16" y="171735"/>
            <a:ext cx="98075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488"/>
            <a:r>
              <a:rPr lang="ru-RU" sz="135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</a:t>
            </a:r>
            <a:endParaRPr lang="ru-RU" sz="13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2222" y="484015"/>
            <a:ext cx="950448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4827" y="1208584"/>
            <a:ext cx="10108845" cy="5260367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0034" y="1370980"/>
            <a:ext cx="2522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контрольных и экспертно-аналитических мероприятий исходя из риск-ориентированного подхода, направленного на выявление системных проблем в проверяемых (анализируемых) сферах</a:t>
            </a:r>
          </a:p>
        </p:txBody>
      </p:sp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84" y="3743173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0100" y="3516677"/>
            <a:ext cx="27312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для контроля (аудита) наиболее важных и актуальных для региона проблем социально-экономического развития, государственного управления и использования государственных, муниципальных и иных ресурсов. Своевременное реагирование на возникающие риски, меняющуюся среду, ожидания граждан и заинтересованных сторон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04433" y="1384548"/>
            <a:ext cx="27094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на систематической основе комплексного подхода к проведению контроля (аудита) в целях организации и проведения всесторонних исследований проблемных областей, снижения проблем координации и межведомственного взаимодействия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8940" y="3493013"/>
            <a:ext cx="26547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практики выявления и оценки коррупционных рисков в процессе использования региональных и иных ресурсов, обеспечивающих социально-экономическое развитие Липецкой области, в том числе оценки наличия (отсутствия) взаимосвязи между нарушениями, недостатками и коррупционными рисками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67035" y="3547419"/>
            <a:ext cx="9921994" cy="48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2711534" y="1477508"/>
            <a:ext cx="10108" cy="45963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177917" y="1479030"/>
            <a:ext cx="11089" cy="4528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7691398" y="1492957"/>
            <a:ext cx="11341" cy="452980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96342" y="710343"/>
            <a:ext cx="2428425" cy="355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2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4" descr="Picture background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1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6" r="20263"/>
          <a:stretch/>
        </p:blipFill>
        <p:spPr bwMode="auto">
          <a:xfrm>
            <a:off x="7885590" y="1878486"/>
            <a:ext cx="2071677" cy="1246144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69" y="1670490"/>
            <a:ext cx="2274766" cy="1516372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03" y="3829926"/>
            <a:ext cx="2677391" cy="2141913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15496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734788" y="171735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16" y="171735"/>
            <a:ext cx="98075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488"/>
            <a:r>
              <a:rPr lang="ru-RU" sz="135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</a:t>
            </a:r>
            <a:endParaRPr lang="ru-RU" sz="13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2222" y="484015"/>
            <a:ext cx="950448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4827" y="1208584"/>
            <a:ext cx="10108845" cy="5260367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35439" y="1274647"/>
            <a:ext cx="25225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предложений (рекомендаций) КСП, обеспечение их ценности, обоснованности, конкретности и ориентированности на результат, адресности, непротиворечивости, реалистичности, измеримости</a:t>
            </a:r>
          </a:p>
        </p:txBody>
      </p:sp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84" y="3743173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80910" y="3522401"/>
            <a:ext cx="2731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практики выделения из числа предложений (рекомендаций) приоритетных, содержащих наиболее значимые меры, предполагаемый результат от реализации которых влечет масштабные изменения в определенной предметной области (сфере)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07873" y="1275632"/>
            <a:ext cx="2709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механизмов содействия реализации предложений (рекомендаций), в том числе содействие созданию межведомственных рабочих групп исполнительных органов области для рассмотрения вопросов реализации предложений (рекомендаций) КСП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08940" y="3493013"/>
            <a:ext cx="26547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внедрение системы оценки эффектов от реализации требований, предложений (рекомендаций), формируемых по итогам мероприятий КСП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79258" y="3493013"/>
            <a:ext cx="9921994" cy="484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2711534" y="1477508"/>
            <a:ext cx="10108" cy="459637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177917" y="1479030"/>
            <a:ext cx="11089" cy="4528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7691398" y="1492957"/>
            <a:ext cx="11341" cy="452980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96342" y="710343"/>
            <a:ext cx="2428425" cy="355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3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262" y="1713475"/>
            <a:ext cx="2154425" cy="1436125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8" y="4160807"/>
            <a:ext cx="2005653" cy="1337102"/>
          </a:xfrm>
          <a:prstGeom prst="rect">
            <a:avLst/>
          </a:prstGeom>
          <a:effectLst>
            <a:softEdge rad="3302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58481" y="1772171"/>
            <a:ext cx="1928282" cy="1475521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170718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890228" y="74530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9716" y="171735"/>
            <a:ext cx="98075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90488"/>
            <a:r>
              <a:rPr lang="ru-RU" sz="135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</a:t>
            </a:r>
            <a:endParaRPr lang="ru-RU" sz="135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2222" y="484015"/>
            <a:ext cx="9504485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261" y="5804255"/>
            <a:ext cx="799979" cy="79997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54828" y="1143000"/>
            <a:ext cx="10472740" cy="5522976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59480" y="1205726"/>
            <a:ext cx="2522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мероприятиях, направленных на повышение качества внешнего государственного финансового контроля, проводимых Счетной палатой Российской Федерации, Советом контрольно-счетных органов при Счетной палате Российской Федерации, в том числе отделениями и комиссиями Совета</a:t>
            </a:r>
          </a:p>
        </p:txBody>
      </p:sp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84" y="3743173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19916" y="3711134"/>
            <a:ext cx="278985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распространению передового опыта организации и осуществления внешнего государственного и муниципального финансового контроля на региональном уровне, участие в мероприятиях по повышению эффективности деятельности контрольно-счетных органов в рамках работы комиссий Совета контрольно-счетных органов при Счетной палате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174728" y="1177045"/>
            <a:ext cx="2709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контрольной и экспертно-аналитической деятельности, эффективности внешнего муниципального финансового контроля области в рамках осуществления переданных полномочий внешнего муниципального финансового контроля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95753" y="3711134"/>
            <a:ext cx="303181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практики проведения совместных и параллельных мероприятий, в том числе комплекса мероприятий на одном объекте, для распространения передовых практик в деятельности органов внешнего государственного и муниципального финансового контроля, обеспечения сквозного контроля реализации государственных программ области и региональных проектов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354200" y="3755372"/>
            <a:ext cx="10273367" cy="566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2717396" y="1339057"/>
            <a:ext cx="27408" cy="526517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5324097" y="1300006"/>
            <a:ext cx="16017" cy="52379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7660493" y="1250722"/>
            <a:ext cx="46593" cy="52872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296342" y="710343"/>
            <a:ext cx="2428425" cy="355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решения </a:t>
            </a:r>
            <a:r>
              <a:rPr lang="ru-RU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4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91" y="1788266"/>
            <a:ext cx="1950009" cy="1300006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91" y="4451754"/>
            <a:ext cx="1950009" cy="13000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85" y="1708266"/>
            <a:ext cx="2091110" cy="1394073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3078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 rotWithShape="1">
          <a:blip r:embed="rId2"/>
          <a:srcRect l="12251" t="19034" r="39362" b="21120"/>
          <a:stretch/>
        </p:blipFill>
        <p:spPr bwMode="auto">
          <a:xfrm>
            <a:off x="3491168" y="94161"/>
            <a:ext cx="8703979" cy="6858000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tile tx="0" ty="0" sx="100000" sy="100000" flip="none" algn="tl"/>
          </a:blipFill>
          <a:ln>
            <a:noFill/>
          </a:ln>
          <a:effectLst>
            <a:reflection endPos="0" dist="50800" dir="5400000" sy="-100000" algn="bl" rotWithShape="0"/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halkSketch trans="30000"/>
                    </a14:imgEffect>
                    <a14:imgEffect>
                      <a14:sharpenSoften amount="-17000"/>
                    </a14:imgEffect>
                    <a14:imgEffect>
                      <a14:saturation sat="15000"/>
                    </a14:imgEffect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69" y="0"/>
            <a:ext cx="10504237" cy="7002824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6" name="Рисунок 36">
            <a:extLst>
              <a:ext uri="{FF2B5EF4-FFF2-40B4-BE49-F238E27FC236}">
                <a16:creationId xmlns:a16="http://schemas.microsoft.com/office/drawing/2014/main" id="{651B62D5-0525-F6BB-7A32-21E438093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730" y="2119745"/>
            <a:ext cx="3791687" cy="4738255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Прямоугольник 91"/>
          <p:cNvSpPr/>
          <p:nvPr/>
        </p:nvSpPr>
        <p:spPr>
          <a:xfrm>
            <a:off x="299189" y="172195"/>
            <a:ext cx="48857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ОБЩЕСИСТЕМНЫЕ НАПРАВЛЕНИЯ РАЗВИТИЯ КСП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342900" y="471736"/>
            <a:ext cx="9308007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71BD823-0745-4C86-9C29-579BC3ACD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477517"/>
            <a:ext cx="1015440" cy="1015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50" y="5668972"/>
            <a:ext cx="799979" cy="799979"/>
          </a:xfrm>
          <a:prstGeom prst="rect">
            <a:avLst/>
          </a:prstGeom>
        </p:spPr>
      </p:pic>
      <p:sp>
        <p:nvSpPr>
          <p:cNvPr id="73" name="Скругленный прямоугольник 72"/>
          <p:cNvSpPr/>
          <p:nvPr/>
        </p:nvSpPr>
        <p:spPr>
          <a:xfrm>
            <a:off x="1190625" y="857547"/>
            <a:ext cx="8866707" cy="5238453"/>
          </a:xfrm>
          <a:prstGeom prst="roundRect">
            <a:avLst/>
          </a:prstGeom>
          <a:solidFill>
            <a:schemeClr val="bg2">
              <a:lumMod val="75000"/>
              <a:alpha val="53000"/>
            </a:schemeClr>
          </a:solidFill>
          <a:effectLst>
            <a:softEdge rad="317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indent="447675"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Развитие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</a:p>
          <a:p>
            <a:pPr indent="447675"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Создание иерархичной и актуальной системы стандартов внешнего государственного финансового контроля КСП, а также других нормативных и методических документов, регламентирующих проведение аудита.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Развитие аналитических разработок и прикладных методов для обеспечения внешнего государственного финансового контроля, в том числе с учетом передового опыта Счетной палаты РФ и контрольно-счетных органов субъектов РФ. Развитие доказательного подхода и современных методов анализа данных, направленных на проведение глубокого комплексного анализа проблемных областей и формирования выверенных и обоснованных выводов и рекомендаций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47675"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7675"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1.3. Внедрение системы непрерывной актуализации внутренних нормативных и методических документов.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29890" y="520627"/>
            <a:ext cx="5452537" cy="66511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>
            <a:softEdge rad="88900"/>
          </a:effectLst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приоритетных, выделяют общесистемные направления развития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КСП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2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1193</Words>
  <Application>Microsoft Office PowerPoint</Application>
  <PresentationFormat>Широкоэкранный</PresentationFormat>
  <Paragraphs>74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Verdana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.</dc:creator>
  <cp:lastModifiedBy>.</cp:lastModifiedBy>
  <cp:revision>163</cp:revision>
  <cp:lastPrinted>2025-03-24T08:32:12Z</cp:lastPrinted>
  <dcterms:created xsi:type="dcterms:W3CDTF">2024-03-01T08:38:28Z</dcterms:created>
  <dcterms:modified xsi:type="dcterms:W3CDTF">2025-10-01T09:26:40Z</dcterms:modified>
</cp:coreProperties>
</file>